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sldIdLst>
    <p:sldId id="257" r:id="rId2"/>
  </p:sldIdLst>
  <p:sldSz cx="32399288" cy="43200638"/>
  <p:notesSz cx="6858000" cy="9144000"/>
  <p:defaultTextStyle>
    <a:defPPr>
      <a:defRPr lang="pt-BR"/>
    </a:defPPr>
    <a:lvl1pPr marL="0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1pPr>
    <a:lvl2pPr marL="1727987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2pPr>
    <a:lvl3pPr marL="3455975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3pPr>
    <a:lvl4pPr marL="5183962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4pPr>
    <a:lvl5pPr marL="6911950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5pPr>
    <a:lvl6pPr marL="8639937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6pPr>
    <a:lvl7pPr marL="10367924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7pPr>
    <a:lvl8pPr marL="12095912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8pPr>
    <a:lvl9pPr marL="13823899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6" userDrawn="1">
          <p15:clr>
            <a:srgbClr val="A4A3A4"/>
          </p15:clr>
        </p15:guide>
        <p15:guide id="2" pos="102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56" autoAdjust="0"/>
    <p:restoredTop sz="94660"/>
  </p:normalViewPr>
  <p:slideViewPr>
    <p:cSldViewPr snapToGrid="0">
      <p:cViewPr>
        <p:scale>
          <a:sx n="30" d="100"/>
          <a:sy n="30" d="100"/>
        </p:scale>
        <p:origin x="708" y="24"/>
      </p:cViewPr>
      <p:guideLst>
        <p:guide orient="horz" pos="13606"/>
        <p:guide pos="102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053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529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553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572824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055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04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489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3666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308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314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409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5071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  <p:grpSp>
        <p:nvGrpSpPr>
          <p:cNvPr id="7" name="Group 1"/>
          <p:cNvGrpSpPr/>
          <p:nvPr userDrawn="1"/>
        </p:nvGrpSpPr>
        <p:grpSpPr>
          <a:xfrm>
            <a:off x="26951162" y="0"/>
            <a:ext cx="5421772" cy="3927312"/>
            <a:chOff x="26999288" y="0"/>
            <a:chExt cx="5421772" cy="3600000"/>
          </a:xfrm>
        </p:grpSpPr>
        <p:sp>
          <p:nvSpPr>
            <p:cNvPr id="8" name="Retângulo 7"/>
            <p:cNvSpPr/>
            <p:nvPr userDrawn="1"/>
          </p:nvSpPr>
          <p:spPr>
            <a:xfrm>
              <a:off x="26999288" y="0"/>
              <a:ext cx="5400000" cy="3600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6803"/>
            </a:p>
          </p:txBody>
        </p:sp>
        <p:sp>
          <p:nvSpPr>
            <p:cNvPr id="9" name="CaixaDeTexto 8"/>
            <p:cNvSpPr txBox="1"/>
            <p:nvPr userDrawn="1"/>
          </p:nvSpPr>
          <p:spPr>
            <a:xfrm>
              <a:off x="26999288" y="230340"/>
              <a:ext cx="5421772" cy="14388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6000" dirty="0" smtClean="0">
                  <a:latin typeface="Britannic Bold" panose="020B0903060703020204" pitchFamily="34" charset="0"/>
                  <a:cs typeface="Aharoni" panose="02010803020104030203" pitchFamily="2" charset="-79"/>
                </a:rPr>
                <a:t>XXXI CoMASC</a:t>
              </a:r>
            </a:p>
            <a:p>
              <a:pPr algn="ctr"/>
              <a:r>
                <a:rPr lang="pt-BR" sz="3600" dirty="0" smtClean="0"/>
                <a:t>NÚMERO DE INSCRIÇÃO</a:t>
              </a:r>
              <a:endParaRPr lang="pt-BR" sz="3600" dirty="0"/>
            </a:p>
          </p:txBody>
        </p:sp>
      </p:grpSp>
    </p:spTree>
    <p:extLst>
      <p:ext uri="{BB962C8B-B14F-4D97-AF65-F5344CB8AC3E}">
        <p14:creationId xmlns:p14="http://schemas.microsoft.com/office/powerpoint/2010/main" val="1218120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/>
          </p:cNvSpPr>
          <p:nvPr/>
        </p:nvSpPr>
        <p:spPr bwMode="auto">
          <a:xfrm>
            <a:off x="5629256" y="1002309"/>
            <a:ext cx="19762838" cy="3562901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algn="ctr"/>
            <a:r>
              <a:rPr lang="pt-BR" sz="8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COMPLICAÇÕES POS OPERATORIAS DO TRANSPLANTE AUTÓLOGO DE CONJUNTIVA PARA TRATAMENTO DE PTERIGIO USANDO SUTURA</a:t>
            </a:r>
            <a:endParaRPr lang="en-US" sz="8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9689" algn="ctr"/>
            <a:endParaRPr lang="en-US" sz="6600" dirty="0">
              <a:latin typeface="Calibri" pitchFamily="34" charset="0"/>
              <a:ea typeface="Lucida Grande" charset="0"/>
              <a:cs typeface="Lucida Grande" charset="0"/>
              <a:sym typeface="Lucida Grande" charset="0"/>
            </a:endParaRPr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943199" y="5959271"/>
            <a:ext cx="30558658" cy="2094271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274328" indent="-274328">
              <a:spcBef>
                <a:spcPts val="600"/>
              </a:spcBef>
              <a:buClr>
                <a:schemeClr val="accent1"/>
              </a:buClr>
              <a:buSzPct val="76000"/>
              <a:defRPr/>
            </a:pPr>
            <a:r>
              <a:rPr lang="pt-BR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Rafael de Farias Borges, Kenzo Saito </a:t>
            </a:r>
            <a:r>
              <a:rPr lang="pt-BR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Tomishige</a:t>
            </a:r>
            <a:r>
              <a:rPr lang="pt-BR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Livia</a:t>
            </a:r>
            <a:r>
              <a:rPr lang="pt-BR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de Andrade Freire, Carlos Magalhães Franca Filho Daniel Alves Montenegro</a:t>
            </a:r>
            <a:endParaRPr lang="pt-BR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8" indent="-274328">
              <a:spcBef>
                <a:spcPts val="600"/>
              </a:spcBef>
              <a:buClr>
                <a:schemeClr val="accent1"/>
              </a:buClr>
              <a:buSzPct val="76000"/>
              <a:defRPr/>
            </a:pPr>
            <a:r>
              <a:rPr lang="pt-BR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Departamento de Oftalmologia da Santa Casa de </a:t>
            </a:r>
            <a:r>
              <a:rPr lang="pt-BR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Misericordia</a:t>
            </a:r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8" indent="-274328" algn="ctr" defTabSz="914426">
              <a:spcBef>
                <a:spcPts val="600"/>
              </a:spcBef>
              <a:buClr>
                <a:schemeClr val="accent1"/>
              </a:buClr>
              <a:buSzPct val="76000"/>
              <a:defRPr/>
            </a:pPr>
            <a:endParaRPr lang="pt-BR" sz="4000" dirty="0">
              <a:latin typeface="Calibri" pitchFamily="34" charset="0"/>
            </a:endParaRPr>
          </a:p>
          <a:p>
            <a:pPr marL="274328" indent="-274328" defTabSz="914426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/>
            </a:pPr>
            <a:endParaRPr lang="pt-BR" sz="2801" dirty="0"/>
          </a:p>
        </p:txBody>
      </p:sp>
      <p:sp>
        <p:nvSpPr>
          <p:cNvPr id="7" name="Rectangle 2"/>
          <p:cNvSpPr>
            <a:spLocks/>
          </p:cNvSpPr>
          <p:nvPr/>
        </p:nvSpPr>
        <p:spPr bwMode="auto">
          <a:xfrm>
            <a:off x="943200" y="7847065"/>
            <a:ext cx="14974133" cy="32888903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algn="just"/>
            <a:r>
              <a:rPr lang="pt-BR" sz="4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</a:p>
          <a:p>
            <a:pPr algn="just"/>
            <a:endParaRPr lang="pt-BR" sz="44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pt-BR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pterigio</a:t>
            </a:r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é uma patologia ocular caracterizada por proliferação fibrovascular de tecido conjuntival sobre a superfície </a:t>
            </a:r>
            <a:r>
              <a:rPr lang="pt-BR" sz="3600" dirty="0" err="1">
                <a:latin typeface="Arial" panose="020B0604020202020204" pitchFamily="34" charset="0"/>
                <a:cs typeface="Arial" panose="020B0604020202020204" pitchFamily="34" charset="0"/>
              </a:rPr>
              <a:t>corneana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. A fisiopatologia ainda não é totalmente elucidada, mas alguns fatores de risco vêm obtendo destaque, como a exposição crônica à luz solar e a radiação </a:t>
            </a:r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UV. 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.  Além dos casos em que acometem a acuidade visual, há indicação cirúrgica nos casos de pterígios sintomáticos, restrição de mobilidade ocular, desconforto estético ou aspecto </a:t>
            </a:r>
            <a:r>
              <a:rPr lang="pt-BR" sz="3600" dirty="0" err="1">
                <a:latin typeface="Arial" panose="020B0604020202020204" pitchFamily="34" charset="0"/>
                <a:cs typeface="Arial" panose="020B0604020202020204" pitchFamily="34" charset="0"/>
              </a:rPr>
              <a:t>displasico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 da lesão</a:t>
            </a:r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O tratamento do pterígio é essencialmente cirúrgico, e os principais objetivos da cirurgia são o bom resultado estético e baixas taxas de recidivas e complicações. Atualmente, os melhores resultados vêm sendo obtidos por técnicas envolvendo o transplante autólogo de conjuntiva ou membrana amniótica, com o enxerto sendo fixado por cola de fibrina ou sutura. Essa técnica apresentou resultados melhores que o método tradicional, de esclera nua</a:t>
            </a:r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 Nosso objetivo foi realizar um 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Estudo epidemiológico e dos fatores de risco sobre as reincidias e complicações do pterígio primário e seu </a:t>
            </a:r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tratamento usando o transplante autólogo de conjuntiva com fixação do enxerto com sutura.</a:t>
            </a:r>
            <a:r>
              <a:rPr lang="pt-BR" dirty="0" smtClean="0"/>
              <a:t> </a:t>
            </a:r>
          </a:p>
          <a:p>
            <a:pPr algn="just"/>
            <a:endParaRPr lang="pt-BR" dirty="0"/>
          </a:p>
          <a:p>
            <a:pPr algn="just"/>
            <a:r>
              <a:rPr lang="pt-BR" sz="4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MÉTODOS</a:t>
            </a:r>
          </a:p>
          <a:p>
            <a:pPr algn="just"/>
            <a:endParaRPr lang="pt-BR" sz="36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Trata-se de um estudo longitudinal retrospectivo e analítico envolvendo pacientes operados para exérese de pterígio no em serviço particular, na cidade de João Pessoa-PB, entre 2005 e 2013. Foram avaliados </a:t>
            </a:r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73 olhos operados 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de pterígio com a técnica de transplante autólogo de conjuntiva com uso de </a:t>
            </a:r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sutura par fixação do enxerto. 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Os procedimentos foram realizados pelo mesmo cirurgião, no mesmo serviço</a:t>
            </a:r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 O 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acompanhamento destes pacientes foi de 38,7 ± 25,9 meses (de 6 a 103). Avaliaram-se: idade, se pterígio primário ou recidivado, grau e invasão do pterígio, existência de complicações pós-operatórias e </a:t>
            </a:r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recidivas. A 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invasão do pterígio foi medida na lâmpada de fenda por sua extensão </a:t>
            </a:r>
            <a:r>
              <a:rPr lang="pt-BR" sz="3600" dirty="0" err="1">
                <a:latin typeface="Arial" panose="020B0604020202020204" pitchFamily="34" charset="0"/>
                <a:cs typeface="Arial" panose="020B0604020202020204" pitchFamily="34" charset="0"/>
              </a:rPr>
              <a:t>corneana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 a partir do limbo. O pterígio foi classificado quanto ao grau de invasão como a invasão </a:t>
            </a:r>
            <a:r>
              <a:rPr lang="pt-BR" sz="3600" dirty="0" err="1">
                <a:latin typeface="Arial" panose="020B0604020202020204" pitchFamily="34" charset="0"/>
                <a:cs typeface="Arial" panose="020B0604020202020204" pitchFamily="34" charset="0"/>
              </a:rPr>
              <a:t>justalimbar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 (grau1), em 1/3 da distância entre o limbo e a borda pupilar (grau 2), em 1/2 da distância entre o limbo e a borda pupilar (grau 3) e no eixo visual (grau 4).</a:t>
            </a:r>
          </a:p>
          <a:p>
            <a:pPr algn="just"/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A técnica utilizada nos procedimentos 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foi baseada na descrita por </a:t>
            </a:r>
            <a:r>
              <a:rPr lang="pt-BR" sz="3600" dirty="0" err="1">
                <a:latin typeface="Arial" panose="020B0604020202020204" pitchFamily="34" charset="0"/>
                <a:cs typeface="Arial" panose="020B0604020202020204" pitchFamily="34" charset="0"/>
              </a:rPr>
              <a:t>Kenyon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 et al.</a:t>
            </a:r>
            <a:r>
              <a:rPr lang="pt-BR" sz="3600" baseline="30000" dirty="0">
                <a:latin typeface="Arial" panose="020B0604020202020204" pitchFamily="34" charset="0"/>
                <a:cs typeface="Arial" panose="020B0604020202020204" pitchFamily="34" charset="0"/>
              </a:rPr>
              <a:t>(1) 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com algumas </a:t>
            </a:r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modificações.</a:t>
            </a:r>
          </a:p>
          <a:p>
            <a:pPr algn="just"/>
            <a:endParaRPr lang="pt-BR" sz="36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3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RESULTADOS</a:t>
            </a:r>
          </a:p>
          <a:p>
            <a:pPr algn="just"/>
            <a:endParaRPr lang="pt-BR" sz="36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Dos 73 olhos operados com sutura, cinco (6,85%) apresentaram complicações. Dois apresentaram granuloma (35º dia e 40º dia), um complicou com </a:t>
            </a:r>
            <a:r>
              <a:rPr lang="pt-BR" sz="3600" dirty="0" err="1">
                <a:latin typeface="Arial" panose="020B0604020202020204" pitchFamily="34" charset="0"/>
                <a:cs typeface="Arial" panose="020B0604020202020204" pitchFamily="34" charset="0"/>
              </a:rPr>
              <a:t>melting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600" dirty="0" err="1">
                <a:latin typeface="Arial" panose="020B0604020202020204" pitchFamily="34" charset="0"/>
                <a:cs typeface="Arial" panose="020B0604020202020204" pitchFamily="34" charset="0"/>
              </a:rPr>
              <a:t>corneano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 (8º dia), um com </a:t>
            </a:r>
            <a:r>
              <a:rPr lang="pt-BR" sz="3600" dirty="0" err="1">
                <a:latin typeface="Arial" panose="020B0604020202020204" pitchFamily="34" charset="0"/>
                <a:cs typeface="Arial" panose="020B0604020202020204" pitchFamily="34" charset="0"/>
              </a:rPr>
              <a:t>dellen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 (6º dia) e um com neovascularização </a:t>
            </a:r>
            <a:r>
              <a:rPr lang="pt-BR" sz="3600" dirty="0" err="1">
                <a:latin typeface="Arial" panose="020B0604020202020204" pitchFamily="34" charset="0"/>
                <a:cs typeface="Arial" panose="020B0604020202020204" pitchFamily="34" charset="0"/>
              </a:rPr>
              <a:t>corneana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 (42º dia</a:t>
            </a:r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A análise estatística não revelou correlação entre as variáveis sexo e complicações </a:t>
            </a:r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pós-operatórias. 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O sexo do paciente também não teve relação com a recidiva do </a:t>
            </a:r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pterígio. 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Tanto as recidivas quanto as complicações pós operatórias não sofreram influência da idade dos pacientes. Também não houve relação entre o fato do pterígio ser primário ou recidivado com a presença de complicações </a:t>
            </a:r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pós-operatórias 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recidivas.</a:t>
            </a:r>
            <a:endParaRPr lang="pt-BR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Analisando o teste t-</a:t>
            </a:r>
            <a:r>
              <a:rPr lang="pt-BR" sz="3600" dirty="0" err="1">
                <a:latin typeface="Arial" panose="020B0604020202020204" pitchFamily="34" charset="0"/>
                <a:cs typeface="Arial" panose="020B0604020202020204" pitchFamily="34" charset="0"/>
              </a:rPr>
              <a:t>Student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, não houve relação entre o grau de invasão do pterígio no pré-operatório e complicações </a:t>
            </a:r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pós-operatórias. 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Também não houve relação do grau de invasão do pterígio com a </a:t>
            </a:r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recidiva.</a:t>
            </a:r>
            <a:endParaRPr lang="pt-BR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36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2"/>
          <p:cNvSpPr>
            <a:spLocks/>
          </p:cNvSpPr>
          <p:nvPr/>
        </p:nvSpPr>
        <p:spPr bwMode="auto">
          <a:xfrm>
            <a:off x="16592275" y="8024044"/>
            <a:ext cx="14974133" cy="32023326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lvl="0" algn="just"/>
            <a:endParaRPr lang="pt-BR" sz="4200" dirty="0">
              <a:latin typeface="Calibri" pitchFamily="34" charset="0"/>
            </a:endParaRPr>
          </a:p>
          <a:p>
            <a:pPr lvl="0" algn="just"/>
            <a:endParaRPr lang="pt-BR" sz="4200" dirty="0">
              <a:latin typeface="Calibri" pitchFamily="34" charset="0"/>
            </a:endParaRPr>
          </a:p>
          <a:p>
            <a:pPr lvl="0" algn="just"/>
            <a:endParaRPr lang="pt-BR" sz="4200" dirty="0">
              <a:latin typeface="Calibri" pitchFamily="34" charset="0"/>
            </a:endParaRPr>
          </a:p>
          <a:p>
            <a:pPr lvl="0" algn="just"/>
            <a:endParaRPr lang="pt-BR" sz="4200" dirty="0">
              <a:latin typeface="Calibri" pitchFamily="34" charset="0"/>
            </a:endParaRPr>
          </a:p>
          <a:p>
            <a:pPr lvl="0" algn="just"/>
            <a:endParaRPr lang="pt-BR" sz="4200" dirty="0">
              <a:latin typeface="Calibri" pitchFamily="34" charset="0"/>
            </a:endParaRPr>
          </a:p>
          <a:p>
            <a:pPr lvl="0" algn="just"/>
            <a:endParaRPr lang="pt-BR" sz="4200" dirty="0">
              <a:latin typeface="Calibri" pitchFamily="34" charset="0"/>
            </a:endParaRPr>
          </a:p>
          <a:p>
            <a:pPr lvl="0" algn="just"/>
            <a:endParaRPr lang="pt-BR" sz="4200" dirty="0">
              <a:latin typeface="Calibri" pitchFamily="34" charset="0"/>
            </a:endParaRPr>
          </a:p>
          <a:p>
            <a:pPr lvl="0" algn="just"/>
            <a:endParaRPr lang="pt-BR" sz="4200" dirty="0">
              <a:latin typeface="Calibri" pitchFamily="34" charset="0"/>
            </a:endParaRPr>
          </a:p>
          <a:p>
            <a:pPr lvl="0" algn="just"/>
            <a:endParaRPr lang="pt-BR" sz="4200" dirty="0">
              <a:latin typeface="Calibri" pitchFamily="34" charset="0"/>
            </a:endParaRPr>
          </a:p>
          <a:p>
            <a:pPr algn="just"/>
            <a:endParaRPr lang="pt-BR" sz="4200" b="1" dirty="0"/>
          </a:p>
          <a:p>
            <a:pPr algn="just"/>
            <a:endParaRPr lang="pt-BR" sz="4200" b="1" dirty="0">
              <a:latin typeface="Calibri" pitchFamily="34" charset="0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16527726" y="36786671"/>
            <a:ext cx="153816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pt-BR" sz="3600" dirty="0"/>
          </a:p>
          <a:p>
            <a:pPr algn="r"/>
            <a:endParaRPr lang="pt-BR" sz="3600" dirty="0"/>
          </a:p>
        </p:txBody>
      </p:sp>
      <p:sp>
        <p:nvSpPr>
          <p:cNvPr id="12" name="Rectangle 2"/>
          <p:cNvSpPr>
            <a:spLocks/>
          </p:cNvSpPr>
          <p:nvPr/>
        </p:nvSpPr>
        <p:spPr bwMode="auto">
          <a:xfrm>
            <a:off x="16527725" y="8053543"/>
            <a:ext cx="14974133" cy="32888903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algn="just"/>
            <a:endParaRPr lang="pt-BR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36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36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36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36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36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36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36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36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44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4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44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4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44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4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44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4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44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4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4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4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DISCUSSAO </a:t>
            </a:r>
            <a:endParaRPr lang="pt-BR" sz="4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Nosso 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trabalho teve taxas de complicações e recidivas semelhantes aos encontrados na </a:t>
            </a:r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literatura, ressaltando a eficiência e segurança no método utilizado, com baixas taxas de complicações e recidivas em comparação com outras técnicas </a:t>
            </a:r>
            <a:r>
              <a:rPr lang="pt-BR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cirurgicas</a:t>
            </a:r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A principal complicação encontrada foi </a:t>
            </a:r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o granuloma,  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que corroboram os dados existentes na literatura, assim todas as complicações que </a:t>
            </a:r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encontramos, que já foram descritas anteriormente como complicações esperadas. 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No trabalho, nenhum paciente sofreu dano permanente de visão e todos os casos tiveram boa resolução</a:t>
            </a:r>
            <a:r>
              <a:rPr lang="pt-BR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pt-BR" sz="36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36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4400" dirty="0"/>
              <a:t> </a:t>
            </a:r>
          </a:p>
          <a:p>
            <a:pPr algn="just"/>
            <a:r>
              <a:rPr lang="pt-BR" sz="4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CONCLUSÃO</a:t>
            </a:r>
            <a:endParaRPr lang="pt-BR" sz="4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4200" dirty="0" smtClean="0">
              <a:latin typeface="Calibri" pitchFamily="34" charset="0"/>
            </a:endParaRPr>
          </a:p>
          <a:p>
            <a:pPr algn="just"/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O  uso </a:t>
            </a:r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do transplante autólogo de conjuntiva 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vem se consolidando como a principal escolha dos especialistas para tratamento do pterígio, e mostrou-se uma técnica, segura, eficaz, com baixo índice de complicações e </a:t>
            </a:r>
            <a:r>
              <a:rPr lang="pt-BR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recidicivas</a:t>
            </a:r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pt-BR" sz="36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4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BIBLIOGRAFIA</a:t>
            </a:r>
            <a:endParaRPr lang="pt-BR" sz="4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3600" dirty="0" smtClean="0">
              <a:latin typeface="Calibri" pitchFamily="34" charset="0"/>
            </a:endParaRPr>
          </a:p>
          <a:p>
            <a:pPr algn="just"/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pt-BR" sz="3600" dirty="0" err="1">
                <a:latin typeface="Arial" panose="020B0604020202020204" pitchFamily="34" charset="0"/>
                <a:cs typeface="Arial" panose="020B0604020202020204" pitchFamily="34" charset="0"/>
              </a:rPr>
              <a:t>Kenyon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 KR, </a:t>
            </a:r>
            <a:r>
              <a:rPr lang="pt-BR" sz="3600" dirty="0" err="1">
                <a:latin typeface="Arial" panose="020B0604020202020204" pitchFamily="34" charset="0"/>
                <a:cs typeface="Arial" panose="020B0604020202020204" pitchFamily="34" charset="0"/>
              </a:rPr>
              <a:t>Wagoner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 MD, </a:t>
            </a:r>
            <a:r>
              <a:rPr lang="pt-BR" sz="3600" dirty="0" err="1">
                <a:latin typeface="Arial" panose="020B0604020202020204" pitchFamily="34" charset="0"/>
                <a:cs typeface="Arial" panose="020B0604020202020204" pitchFamily="34" charset="0"/>
              </a:rPr>
              <a:t>Hettinger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 ME. </a:t>
            </a:r>
            <a:r>
              <a:rPr lang="pt-BR" sz="3600" dirty="0" err="1">
                <a:latin typeface="Arial" panose="020B0604020202020204" pitchFamily="34" charset="0"/>
                <a:cs typeface="Arial" panose="020B0604020202020204" pitchFamily="34" charset="0"/>
              </a:rPr>
              <a:t>Conjunctival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600" dirty="0" err="1">
                <a:latin typeface="Arial" panose="020B0604020202020204" pitchFamily="34" charset="0"/>
                <a:cs typeface="Arial" panose="020B0604020202020204" pitchFamily="34" charset="0"/>
              </a:rPr>
              <a:t>autograft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600" dirty="0" err="1">
                <a:latin typeface="Arial" panose="020B0604020202020204" pitchFamily="34" charset="0"/>
                <a:cs typeface="Arial" panose="020B0604020202020204" pitchFamily="34" charset="0"/>
              </a:rPr>
              <a:t>transplantation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 for </a:t>
            </a:r>
            <a:r>
              <a:rPr lang="pt-BR" sz="3600" dirty="0" err="1">
                <a:latin typeface="Arial" panose="020B0604020202020204" pitchFamily="34" charset="0"/>
                <a:cs typeface="Arial" panose="020B0604020202020204" pitchFamily="34" charset="0"/>
              </a:rPr>
              <a:t>advanced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60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600" dirty="0" err="1">
                <a:latin typeface="Arial" panose="020B0604020202020204" pitchFamily="34" charset="0"/>
                <a:cs typeface="Arial" panose="020B0604020202020204" pitchFamily="34" charset="0"/>
              </a:rPr>
              <a:t>recurrent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600" dirty="0" err="1">
                <a:latin typeface="Arial" panose="020B0604020202020204" pitchFamily="34" charset="0"/>
                <a:cs typeface="Arial" panose="020B0604020202020204" pitchFamily="34" charset="0"/>
              </a:rPr>
              <a:t>pterygium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3600" dirty="0" err="1">
                <a:latin typeface="Arial" panose="020B0604020202020204" pitchFamily="34" charset="0"/>
                <a:cs typeface="Arial" panose="020B0604020202020204" pitchFamily="34" charset="0"/>
              </a:rPr>
              <a:t>Ophthalmology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 1985;92:1461-70. 2.Tarr KH, </a:t>
            </a:r>
            <a:r>
              <a:rPr lang="pt-BR" sz="3600" dirty="0" err="1">
                <a:latin typeface="Arial" panose="020B0604020202020204" pitchFamily="34" charset="0"/>
                <a:cs typeface="Arial" panose="020B0604020202020204" pitchFamily="34" charset="0"/>
              </a:rPr>
              <a:t>Constable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 IJ. Late </a:t>
            </a:r>
            <a:r>
              <a:rPr lang="pt-BR" sz="3600" dirty="0" err="1">
                <a:latin typeface="Arial" panose="020B0604020202020204" pitchFamily="34" charset="0"/>
                <a:cs typeface="Arial" panose="020B0604020202020204" pitchFamily="34" charset="0"/>
              </a:rPr>
              <a:t>complications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6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600" dirty="0" err="1">
                <a:latin typeface="Arial" panose="020B0604020202020204" pitchFamily="34" charset="0"/>
                <a:cs typeface="Arial" panose="020B0604020202020204" pitchFamily="34" charset="0"/>
              </a:rPr>
              <a:t>pterygium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600" dirty="0" err="1">
                <a:latin typeface="Arial" panose="020B0604020202020204" pitchFamily="34" charset="0"/>
                <a:cs typeface="Arial" panose="020B0604020202020204" pitchFamily="34" charset="0"/>
              </a:rPr>
              <a:t>treatment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3600" dirty="0" err="1">
                <a:latin typeface="Arial" panose="020B0604020202020204" pitchFamily="34" charset="0"/>
                <a:cs typeface="Arial" panose="020B0604020202020204" pitchFamily="34" charset="0"/>
              </a:rPr>
              <a:t>Br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 J Ophthalmol1980; 64496-504. 3. </a:t>
            </a:r>
            <a:r>
              <a:rPr lang="pt-BR" sz="3600" dirty="0" err="1">
                <a:latin typeface="Arial" panose="020B0604020202020204" pitchFamily="34" charset="0"/>
                <a:cs typeface="Arial" panose="020B0604020202020204" pitchFamily="34" charset="0"/>
              </a:rPr>
              <a:t>Anduze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 AL, </a:t>
            </a:r>
            <a:r>
              <a:rPr lang="pt-BR" sz="3600" dirty="0" err="1">
                <a:latin typeface="Arial" panose="020B0604020202020204" pitchFamily="34" charset="0"/>
                <a:cs typeface="Arial" panose="020B0604020202020204" pitchFamily="34" charset="0"/>
              </a:rPr>
              <a:t>Merritt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 JC. </a:t>
            </a:r>
            <a:r>
              <a:rPr lang="pt-BR" sz="3600" dirty="0" err="1">
                <a:latin typeface="Arial" panose="020B0604020202020204" pitchFamily="34" charset="0"/>
                <a:cs typeface="Arial" panose="020B0604020202020204" pitchFamily="34" charset="0"/>
              </a:rPr>
              <a:t>Pterygium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pt-BR" sz="3600" dirty="0" err="1">
                <a:latin typeface="Arial" panose="020B0604020202020204" pitchFamily="34" charset="0"/>
                <a:cs typeface="Arial" panose="020B0604020202020204" pitchFamily="34" charset="0"/>
              </a:rPr>
              <a:t>clinical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600" dirty="0" err="1">
                <a:latin typeface="Arial" panose="020B0604020202020204" pitchFamily="34" charset="0"/>
                <a:cs typeface="Arial" panose="020B0604020202020204" pitchFamily="34" charset="0"/>
              </a:rPr>
              <a:t>classification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60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 management in Virgin </a:t>
            </a:r>
            <a:r>
              <a:rPr lang="pt-BR" sz="3600" dirty="0" err="1">
                <a:latin typeface="Arial" panose="020B0604020202020204" pitchFamily="34" charset="0"/>
                <a:cs typeface="Arial" panose="020B0604020202020204" pitchFamily="34" charset="0"/>
              </a:rPr>
              <a:t>Islands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. Ann Ophthalmol1985; 17:92-5. 4. </a:t>
            </a:r>
            <a:r>
              <a:rPr lang="pt-BR" sz="3600" dirty="0" err="1">
                <a:latin typeface="Arial" panose="020B0604020202020204" pitchFamily="34" charset="0"/>
                <a:cs typeface="Arial" panose="020B0604020202020204" pitchFamily="34" charset="0"/>
              </a:rPr>
              <a:t>Youngson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 RM. </a:t>
            </a:r>
            <a:r>
              <a:rPr lang="pt-BR" sz="3600" dirty="0" err="1">
                <a:latin typeface="Arial" panose="020B0604020202020204" pitchFamily="34" charset="0"/>
                <a:cs typeface="Arial" panose="020B0604020202020204" pitchFamily="34" charset="0"/>
              </a:rPr>
              <a:t>Recurrence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6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600" dirty="0" err="1">
                <a:latin typeface="Arial" panose="020B0604020202020204" pitchFamily="34" charset="0"/>
                <a:cs typeface="Arial" panose="020B0604020202020204" pitchFamily="34" charset="0"/>
              </a:rPr>
              <a:t>pterygium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600" dirty="0" err="1">
                <a:latin typeface="Arial" panose="020B0604020202020204" pitchFamily="34" charset="0"/>
                <a:cs typeface="Arial" panose="020B0604020202020204" pitchFamily="34" charset="0"/>
              </a:rPr>
              <a:t>after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600" dirty="0" err="1">
                <a:latin typeface="Arial" panose="020B0604020202020204" pitchFamily="34" charset="0"/>
                <a:cs typeface="Arial" panose="020B0604020202020204" pitchFamily="34" charset="0"/>
              </a:rPr>
              <a:t>excision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3600" dirty="0" err="1">
                <a:latin typeface="Arial" panose="020B0604020202020204" pitchFamily="34" charset="0"/>
                <a:cs typeface="Arial" panose="020B0604020202020204" pitchFamily="34" charset="0"/>
              </a:rPr>
              <a:t>Br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 J </a:t>
            </a:r>
            <a:r>
              <a:rPr lang="pt-BR" sz="3600" dirty="0" err="1">
                <a:latin typeface="Arial" panose="020B0604020202020204" pitchFamily="34" charset="0"/>
                <a:cs typeface="Arial" panose="020B0604020202020204" pitchFamily="34" charset="0"/>
              </a:rPr>
              <a:t>Ophthalmol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 1972; 56120-5. 5. </a:t>
            </a:r>
            <a:r>
              <a:rPr lang="pt-BR" sz="3600" dirty="0" err="1">
                <a:latin typeface="Arial" panose="020B0604020202020204" pitchFamily="34" charset="0"/>
                <a:cs typeface="Arial" panose="020B0604020202020204" pitchFamily="34" charset="0"/>
              </a:rPr>
              <a:t>Dowlut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 MS, </a:t>
            </a:r>
            <a:r>
              <a:rPr lang="pt-BR" sz="3600" dirty="0" err="1">
                <a:latin typeface="Arial" panose="020B0604020202020204" pitchFamily="34" charset="0"/>
                <a:cs typeface="Arial" panose="020B0604020202020204" pitchFamily="34" charset="0"/>
              </a:rPr>
              <a:t>Laflamme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 MY. </a:t>
            </a:r>
            <a:r>
              <a:rPr lang="pt-BR" sz="3600" dirty="0" err="1">
                <a:latin typeface="Arial" panose="020B0604020202020204" pitchFamily="34" charset="0"/>
                <a:cs typeface="Arial" panose="020B0604020202020204" pitchFamily="34" charset="0"/>
              </a:rPr>
              <a:t>Les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600" dirty="0" err="1">
                <a:latin typeface="Arial" panose="020B0604020202020204" pitchFamily="34" charset="0"/>
                <a:cs typeface="Arial" panose="020B0604020202020204" pitchFamily="34" charset="0"/>
              </a:rPr>
              <a:t>pterygions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600" dirty="0" err="1">
                <a:latin typeface="Arial" panose="020B0604020202020204" pitchFamily="34" charset="0"/>
                <a:cs typeface="Arial" panose="020B0604020202020204" pitchFamily="34" charset="0"/>
              </a:rPr>
              <a:t>recidivants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pt-BR" sz="3600" dirty="0" err="1">
                <a:latin typeface="Arial" panose="020B0604020202020204" pitchFamily="34" charset="0"/>
                <a:cs typeface="Arial" panose="020B0604020202020204" pitchFamily="34" charset="0"/>
              </a:rPr>
              <a:t>frequence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pt-BR" sz="3600" dirty="0" err="1">
                <a:latin typeface="Arial" panose="020B0604020202020204" pitchFamily="34" charset="0"/>
                <a:cs typeface="Arial" panose="020B0604020202020204" pitchFamily="34" charset="0"/>
              </a:rPr>
              <a:t>correction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 par </a:t>
            </a:r>
            <a:r>
              <a:rPr lang="pt-BR" sz="3600" dirty="0" err="1">
                <a:latin typeface="Arial" panose="020B0604020202020204" pitchFamily="34" charset="0"/>
                <a:cs typeface="Arial" panose="020B0604020202020204" pitchFamily="34" charset="0"/>
              </a:rPr>
              <a:t>autogreffe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600" dirty="0" err="1">
                <a:latin typeface="Arial" panose="020B0604020202020204" pitchFamily="34" charset="0"/>
                <a:cs typeface="Arial" panose="020B0604020202020204" pitchFamily="34" charset="0"/>
              </a:rPr>
              <a:t>conjonctivale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3600" dirty="0" err="1">
                <a:latin typeface="Arial" panose="020B0604020202020204" pitchFamily="34" charset="0"/>
                <a:cs typeface="Arial" panose="020B0604020202020204" pitchFamily="34" charset="0"/>
              </a:rPr>
              <a:t>Can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 J </a:t>
            </a:r>
            <a:r>
              <a:rPr lang="pt-BR" sz="3600" dirty="0" err="1">
                <a:latin typeface="Arial" panose="020B0604020202020204" pitchFamily="34" charset="0"/>
                <a:cs typeface="Arial" panose="020B0604020202020204" pitchFamily="34" charset="0"/>
              </a:rPr>
              <a:t>Ophthalmol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 1981; 16: 119-20</a:t>
            </a:r>
            <a:endParaRPr lang="pt-BR" sz="3600" dirty="0" smtClean="0">
              <a:latin typeface="Calibri" pitchFamily="34" charset="0"/>
            </a:endParaRPr>
          </a:p>
          <a:p>
            <a:pPr algn="just"/>
            <a:endParaRPr lang="pt-BR" sz="4200" dirty="0">
              <a:latin typeface="Calibri" pitchFamily="34" charset="0"/>
            </a:endParaRPr>
          </a:p>
        </p:txBody>
      </p:sp>
      <p:pic>
        <p:nvPicPr>
          <p:cNvPr id="1028" name="Picture 4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586" y="2047495"/>
            <a:ext cx="3222970" cy="3652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04304" y="14180573"/>
            <a:ext cx="14210582" cy="3660738"/>
          </a:xfrm>
          <a:prstGeom prst="rect">
            <a:avLst/>
          </a:prstGeom>
        </p:spPr>
      </p:pic>
      <p:pic>
        <p:nvPicPr>
          <p:cNvPr id="16" name="Imagem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63175" y="8830973"/>
            <a:ext cx="14459076" cy="3284827"/>
          </a:xfrm>
          <a:prstGeom prst="rect">
            <a:avLst/>
          </a:prstGeom>
        </p:spPr>
      </p:pic>
      <p:pic>
        <p:nvPicPr>
          <p:cNvPr id="17" name="Imagem 1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93035" y="2400195"/>
            <a:ext cx="5773373" cy="2165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7789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9582</TotalTime>
  <Words>333</Words>
  <Application>Microsoft Office PowerPoint</Application>
  <PresentationFormat>Personalizar</PresentationFormat>
  <Paragraphs>58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9" baseType="lpstr">
      <vt:lpstr>Aharoni</vt:lpstr>
      <vt:lpstr>Arial</vt:lpstr>
      <vt:lpstr>Britannic Bold</vt:lpstr>
      <vt:lpstr>Calibri</vt:lpstr>
      <vt:lpstr>Calibri Light</vt:lpstr>
      <vt:lpstr>Lucida Grande</vt:lpstr>
      <vt:lpstr>Wingdings 3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DC MA</dc:creator>
  <cp:lastModifiedBy>Rafael Farias</cp:lastModifiedBy>
  <cp:revision>124</cp:revision>
  <dcterms:created xsi:type="dcterms:W3CDTF">2014-09-24T20:33:24Z</dcterms:created>
  <dcterms:modified xsi:type="dcterms:W3CDTF">2019-01-10T22:22:20Z</dcterms:modified>
</cp:coreProperties>
</file>