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algn="l" defTabSz="4319921" rtl="0" fontAlgn="base">
      <a:spcBef>
        <a:spcPct val="0"/>
      </a:spcBef>
      <a:spcAft>
        <a:spcPct val="0"/>
      </a:spcAft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1pPr>
    <a:lvl2pPr marL="1455130" algn="l" defTabSz="4319921" rtl="0" fontAlgn="base">
      <a:spcBef>
        <a:spcPct val="0"/>
      </a:spcBef>
      <a:spcAft>
        <a:spcPct val="0"/>
      </a:spcAft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2pPr>
    <a:lvl3pPr marL="2910263" algn="l" defTabSz="4319921" rtl="0" fontAlgn="base">
      <a:spcBef>
        <a:spcPct val="0"/>
      </a:spcBef>
      <a:spcAft>
        <a:spcPct val="0"/>
      </a:spcAft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3pPr>
    <a:lvl4pPr marL="4365393" algn="l" defTabSz="4319921" rtl="0" fontAlgn="base">
      <a:spcBef>
        <a:spcPct val="0"/>
      </a:spcBef>
      <a:spcAft>
        <a:spcPct val="0"/>
      </a:spcAft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4pPr>
    <a:lvl5pPr marL="5820523" algn="l" defTabSz="4319921" rtl="0" fontAlgn="base">
      <a:spcBef>
        <a:spcPct val="0"/>
      </a:spcBef>
      <a:spcAft>
        <a:spcPct val="0"/>
      </a:spcAft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5pPr>
    <a:lvl6pPr marL="7275652" algn="l" defTabSz="2910263" rtl="0" eaLnBrk="1" latinLnBrk="0" hangingPunct="1"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6pPr>
    <a:lvl7pPr marL="8730785" algn="l" defTabSz="2910263" rtl="0" eaLnBrk="1" latinLnBrk="0" hangingPunct="1"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7pPr>
    <a:lvl8pPr marL="10185915" algn="l" defTabSz="2910263" rtl="0" eaLnBrk="1" latinLnBrk="0" hangingPunct="1"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8pPr>
    <a:lvl9pPr marL="11641045" algn="l" defTabSz="2910263" rtl="0" eaLnBrk="1" latinLnBrk="0" hangingPunct="1">
      <a:defRPr sz="8595" kern="1200">
        <a:solidFill>
          <a:srgbClr val="000000"/>
        </a:solidFill>
        <a:latin typeface="Arial" charset="0"/>
        <a:ea typeface="+mn-ea"/>
        <a:cs typeface="Helvetica" pitchFamily="34" charset="0"/>
        <a:sym typeface="Georgia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8" autoAdjust="0"/>
    <p:restoredTop sz="94886"/>
  </p:normalViewPr>
  <p:slideViewPr>
    <p:cSldViewPr>
      <p:cViewPr>
        <p:scale>
          <a:sx n="25" d="100"/>
          <a:sy n="25" d="100"/>
        </p:scale>
        <p:origin x="1205" y="101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Georgia"/>
            </a:endParaRPr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6796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19921" rtl="0" eaLnBrk="0" fontAlgn="base" hangingPunct="0">
      <a:spcBef>
        <a:spcPct val="30000"/>
      </a:spcBef>
      <a:spcAft>
        <a:spcPct val="0"/>
      </a:spcAft>
      <a:defRPr sz="3820">
        <a:solidFill>
          <a:schemeClr val="tx1"/>
        </a:solidFill>
        <a:latin typeface="+mj-lt"/>
        <a:ea typeface="+mj-ea"/>
        <a:cs typeface="+mj-cs"/>
        <a:sym typeface="Georgia" pitchFamily="18" charset="0"/>
      </a:defRPr>
    </a:lvl1pPr>
    <a:lvl2pPr marL="2364586" indent="-909456" algn="l" defTabSz="4319921" rtl="0" eaLnBrk="0" fontAlgn="base" hangingPunct="0">
      <a:spcBef>
        <a:spcPct val="30000"/>
      </a:spcBef>
      <a:spcAft>
        <a:spcPct val="0"/>
      </a:spcAft>
      <a:defRPr sz="3820">
        <a:solidFill>
          <a:schemeClr val="tx1"/>
        </a:solidFill>
        <a:latin typeface="+mj-lt"/>
        <a:ea typeface="+mj-ea"/>
        <a:cs typeface="+mj-cs"/>
        <a:sym typeface="Georgia" pitchFamily="18" charset="0"/>
      </a:defRPr>
    </a:lvl2pPr>
    <a:lvl3pPr marL="3637828" indent="-727565" algn="l" defTabSz="4319921" rtl="0" eaLnBrk="0" fontAlgn="base" hangingPunct="0">
      <a:spcBef>
        <a:spcPct val="30000"/>
      </a:spcBef>
      <a:spcAft>
        <a:spcPct val="0"/>
      </a:spcAft>
      <a:defRPr sz="3820">
        <a:solidFill>
          <a:schemeClr val="tx1"/>
        </a:solidFill>
        <a:latin typeface="+mj-lt"/>
        <a:ea typeface="+mj-ea"/>
        <a:cs typeface="+mj-cs"/>
        <a:sym typeface="Georgia" pitchFamily="18" charset="0"/>
      </a:defRPr>
    </a:lvl3pPr>
    <a:lvl4pPr marL="5092958" indent="-727565" algn="l" defTabSz="4319921" rtl="0" eaLnBrk="0" fontAlgn="base" hangingPunct="0">
      <a:spcBef>
        <a:spcPct val="30000"/>
      </a:spcBef>
      <a:spcAft>
        <a:spcPct val="0"/>
      </a:spcAft>
      <a:defRPr sz="3820">
        <a:solidFill>
          <a:schemeClr val="tx1"/>
        </a:solidFill>
        <a:latin typeface="+mj-lt"/>
        <a:ea typeface="+mj-ea"/>
        <a:cs typeface="+mj-cs"/>
        <a:sym typeface="Georgia" pitchFamily="18" charset="0"/>
      </a:defRPr>
    </a:lvl4pPr>
    <a:lvl5pPr marL="6548088" indent="-727565" algn="l" defTabSz="4319921" rtl="0" eaLnBrk="0" fontAlgn="base" hangingPunct="0">
      <a:spcBef>
        <a:spcPct val="30000"/>
      </a:spcBef>
      <a:spcAft>
        <a:spcPct val="0"/>
      </a:spcAft>
      <a:defRPr sz="3820">
        <a:solidFill>
          <a:schemeClr val="tx1"/>
        </a:solidFill>
        <a:latin typeface="+mj-lt"/>
        <a:ea typeface="+mj-ea"/>
        <a:cs typeface="+mj-cs"/>
        <a:sym typeface="Georgia" pitchFamily="18" charset="0"/>
      </a:defRPr>
    </a:lvl5pPr>
    <a:lvl6pPr indent="3637828" defTabSz="4320385" latinLnBrk="0">
      <a:defRPr sz="3820">
        <a:latin typeface="+mj-lt"/>
        <a:ea typeface="+mj-ea"/>
        <a:cs typeface="+mj-cs"/>
        <a:sym typeface="Georgia"/>
      </a:defRPr>
    </a:lvl6pPr>
    <a:lvl7pPr indent="4365393" defTabSz="4320385" latinLnBrk="0">
      <a:defRPr sz="3820">
        <a:latin typeface="+mj-lt"/>
        <a:ea typeface="+mj-ea"/>
        <a:cs typeface="+mj-cs"/>
        <a:sym typeface="Georgia"/>
      </a:defRPr>
    </a:lvl7pPr>
    <a:lvl8pPr indent="5092958" defTabSz="4320385" latinLnBrk="0">
      <a:defRPr sz="3820">
        <a:latin typeface="+mj-lt"/>
        <a:ea typeface="+mj-ea"/>
        <a:cs typeface="+mj-cs"/>
        <a:sym typeface="Georgia"/>
      </a:defRPr>
    </a:lvl8pPr>
    <a:lvl9pPr indent="5820523" defTabSz="4320385" latinLnBrk="0">
      <a:defRPr sz="382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úmero do Slide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82078-879F-408F-98F7-23751B1EB1A9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o do Título"/>
          <p:cNvSpPr txBox="1">
            <a:spLocks noGrp="1"/>
          </p:cNvSpPr>
          <p:nvPr>
            <p:ph type="title"/>
          </p:nvPr>
        </p:nvSpPr>
        <p:spPr bwMode="auto">
          <a:xfrm>
            <a:off x="4851722" y="4848541"/>
            <a:ext cx="25923516" cy="1050934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>
                <a:sym typeface="Trebuchet MS" pitchFamily="34" charset="0"/>
              </a:rPr>
              <a:t>Texto do Título</a:t>
            </a:r>
          </a:p>
        </p:txBody>
      </p:sp>
      <p:sp>
        <p:nvSpPr>
          <p:cNvPr id="1027" name="Nível de Corpo Um…"/>
          <p:cNvSpPr txBox="1">
            <a:spLocks noGrp="1"/>
          </p:cNvSpPr>
          <p:nvPr>
            <p:ph type="body" idx="1"/>
          </p:nvPr>
        </p:nvSpPr>
        <p:spPr bwMode="auto">
          <a:xfrm>
            <a:off x="18084162" y="15357894"/>
            <a:ext cx="12691081" cy="2784274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>
                <a:sym typeface="Georgia" pitchFamily="18" charset="0"/>
              </a:rPr>
              <a:t>Nível de Corpo Um</a:t>
            </a:r>
          </a:p>
          <a:p>
            <a:pPr lvl="1"/>
            <a:r>
              <a:rPr lang="pt-BR">
                <a:sym typeface="Georgia" pitchFamily="18" charset="0"/>
              </a:rPr>
              <a:t>Nível de Corpo Dois</a:t>
            </a:r>
          </a:p>
          <a:p>
            <a:pPr lvl="2"/>
            <a:r>
              <a:rPr lang="pt-BR">
                <a:sym typeface="Georgia" pitchFamily="18" charset="0"/>
              </a:rPr>
              <a:t>Nível de Corpo Três</a:t>
            </a:r>
          </a:p>
          <a:p>
            <a:pPr lvl="3"/>
            <a:r>
              <a:rPr lang="pt-BR">
                <a:sym typeface="Georgia" pitchFamily="18" charset="0"/>
              </a:rPr>
              <a:t>Nível de Corpo Quatro</a:t>
            </a:r>
          </a:p>
          <a:p>
            <a:pPr lvl="4"/>
            <a:r>
              <a:rPr lang="pt-BR">
                <a:sym typeface="Georgia" pitchFamily="18" charset="0"/>
              </a:rP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22194997" y="39704040"/>
            <a:ext cx="1026879" cy="67556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4287399" fontAlgn="auto" hangingPunct="0">
              <a:spcBef>
                <a:spcPts val="0"/>
              </a:spcBef>
              <a:spcAft>
                <a:spcPts val="0"/>
              </a:spcAft>
              <a:defRPr sz="3790" kern="0">
                <a:latin typeface="+mj-lt"/>
                <a:ea typeface="+mj-ea"/>
                <a:cs typeface="+mj-cs"/>
                <a:sym typeface="Georgia"/>
              </a:defRPr>
            </a:lvl1pPr>
          </a:lstStyle>
          <a:p>
            <a:pPr>
              <a:defRPr/>
            </a:pPr>
            <a:fld id="{E72747BD-649A-40F7-87A1-ABD1EC27056E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17" b="1">
          <a:solidFill>
            <a:srgbClr val="146280"/>
          </a:solidFill>
          <a:latin typeface="Trebuchet MS"/>
          <a:ea typeface="Trebuchet MS"/>
          <a:cs typeface="Trebuchet MS"/>
          <a:sym typeface="Trebuchet MS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17" b="1">
          <a:solidFill>
            <a:srgbClr val="146280"/>
          </a:solidFill>
          <a:latin typeface="Trebuchet MS"/>
          <a:ea typeface="Trebuchet MS"/>
          <a:cs typeface="Trebuchet MS"/>
          <a:sym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17" b="1">
          <a:solidFill>
            <a:srgbClr val="146280"/>
          </a:solidFill>
          <a:latin typeface="Trebuchet MS"/>
          <a:ea typeface="Trebuchet MS"/>
          <a:cs typeface="Trebuchet MS"/>
          <a:sym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17" b="1">
          <a:solidFill>
            <a:srgbClr val="146280"/>
          </a:solidFill>
          <a:latin typeface="Trebuchet MS"/>
          <a:ea typeface="Trebuchet MS"/>
          <a:cs typeface="Trebuchet MS"/>
          <a:sym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17" b="1">
          <a:solidFill>
            <a:srgbClr val="146280"/>
          </a:solidFill>
          <a:latin typeface="Trebuchet MS"/>
          <a:ea typeface="Trebuchet MS"/>
          <a:cs typeface="Trebuchet MS"/>
          <a:sym typeface="Trebuchet MS" pitchFamily="34" charset="0"/>
        </a:defRPr>
      </a:lvl5pPr>
      <a:lvl6pPr marL="0" marR="0" indent="0" algn="ctr" defTabSz="288804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17" b="1" i="0" u="none" strike="noStrike" cap="none" spc="0" baseline="0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ctr" defTabSz="288804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17" b="1" i="0" u="none" strike="noStrike" cap="none" spc="0" baseline="0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ctr" defTabSz="288804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17" b="1" i="0" u="none" strike="noStrike" cap="none" spc="0" baseline="0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ctr" defTabSz="288804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17" b="1" i="0" u="none" strike="noStrike" cap="none" spc="0" baseline="0">
          <a:ln>
            <a:noFill/>
          </a:ln>
          <a:solidFill>
            <a:srgbClr val="146280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1714774" indent="-1198338" algn="l" rtl="0" eaLnBrk="0" fontAlgn="base" hangingPunct="0">
        <a:spcBef>
          <a:spcPts val="1263"/>
        </a:spcBef>
        <a:spcAft>
          <a:spcPct val="0"/>
        </a:spcAft>
        <a:buClr>
          <a:srgbClr val="A04DA3"/>
        </a:buClr>
        <a:buSzPct val="100000"/>
        <a:buFont typeface="Georgia" pitchFamily="18" charset="0"/>
        <a:buChar char="•"/>
        <a:defRPr sz="12949">
          <a:solidFill>
            <a:srgbClr val="000000"/>
          </a:solidFill>
          <a:latin typeface="+mj-lt"/>
          <a:ea typeface="+mj-ea"/>
          <a:cs typeface="+mj-cs"/>
          <a:sym typeface="Georgia" pitchFamily="18" charset="0"/>
        </a:defRPr>
      </a:lvl1pPr>
      <a:lvl2pPr marL="3143754" indent="-1213378" algn="l" rtl="0" eaLnBrk="0" fontAlgn="base" hangingPunct="0">
        <a:spcBef>
          <a:spcPts val="1263"/>
        </a:spcBef>
        <a:spcAft>
          <a:spcPct val="0"/>
        </a:spcAft>
        <a:buClr>
          <a:srgbClr val="A04DA3"/>
        </a:buClr>
        <a:buSzPct val="100000"/>
        <a:buFont typeface="Georgia" pitchFamily="18" charset="0"/>
        <a:buChar char="▫"/>
        <a:defRPr sz="12949">
          <a:solidFill>
            <a:srgbClr val="000000"/>
          </a:solidFill>
          <a:latin typeface="+mj-lt"/>
          <a:ea typeface="+mj-ea"/>
          <a:cs typeface="+mj-cs"/>
          <a:sym typeface="Georgia" pitchFamily="18" charset="0"/>
        </a:defRPr>
      </a:lvl2pPr>
      <a:lvl3pPr marL="4472452" indent="-1168254" algn="l" rtl="0" eaLnBrk="0" fontAlgn="base" hangingPunct="0">
        <a:spcBef>
          <a:spcPts val="1263"/>
        </a:spcBef>
        <a:spcAft>
          <a:spcPct val="0"/>
        </a:spcAft>
        <a:buClr>
          <a:srgbClr val="A04DA3"/>
        </a:buClr>
        <a:buSzPct val="100000"/>
        <a:buFont typeface="Georgia" pitchFamily="18" charset="0"/>
        <a:buChar char="●"/>
        <a:defRPr sz="12949">
          <a:solidFill>
            <a:srgbClr val="000000"/>
          </a:solidFill>
          <a:latin typeface="+mj-lt"/>
          <a:ea typeface="+mj-ea"/>
          <a:cs typeface="+mj-cs"/>
          <a:sym typeface="Georgia" pitchFamily="18" charset="0"/>
        </a:defRPr>
      </a:lvl3pPr>
      <a:lvl4pPr marL="5756026" indent="-1168254" algn="l" rtl="0" eaLnBrk="0" fontAlgn="base" hangingPunct="0">
        <a:spcBef>
          <a:spcPts val="1263"/>
        </a:spcBef>
        <a:spcAft>
          <a:spcPct val="0"/>
        </a:spcAft>
        <a:buClr>
          <a:srgbClr val="A04DA3"/>
        </a:buClr>
        <a:buSzPct val="100000"/>
        <a:buFont typeface="Georgia" pitchFamily="18" charset="0"/>
        <a:buChar char="●"/>
        <a:defRPr sz="12949">
          <a:solidFill>
            <a:srgbClr val="000000"/>
          </a:solidFill>
          <a:latin typeface="+mj-lt"/>
          <a:ea typeface="+mj-ea"/>
          <a:cs typeface="+mj-cs"/>
          <a:sym typeface="Georgia" pitchFamily="18" charset="0"/>
        </a:defRPr>
      </a:lvl4pPr>
      <a:lvl5pPr marL="6829014" indent="-1168254" algn="l" rtl="0" eaLnBrk="0" fontAlgn="base" hangingPunct="0">
        <a:spcBef>
          <a:spcPts val="1263"/>
        </a:spcBef>
        <a:spcAft>
          <a:spcPct val="0"/>
        </a:spcAft>
        <a:buClr>
          <a:srgbClr val="A04DA3"/>
        </a:buClr>
        <a:buSzPct val="100000"/>
        <a:buFont typeface="Georgia" pitchFamily="18" charset="0"/>
        <a:buChar char="▫"/>
        <a:defRPr sz="12949">
          <a:solidFill>
            <a:srgbClr val="000000"/>
          </a:solidFill>
          <a:latin typeface="+mj-lt"/>
          <a:ea typeface="+mj-ea"/>
          <a:cs typeface="+mj-cs"/>
          <a:sym typeface="Georgia" pitchFamily="18" charset="0"/>
        </a:defRPr>
      </a:lvl5pPr>
      <a:lvl6pPr marL="7990758" marR="0" indent="-1302151" algn="l" defTabSz="2888041" rtl="0" latinLnBrk="0">
        <a:lnSpc>
          <a:spcPct val="100000"/>
        </a:lnSpc>
        <a:spcBef>
          <a:spcPts val="1263"/>
        </a:spcBef>
        <a:spcAft>
          <a:spcPts val="0"/>
        </a:spcAft>
        <a:buClr>
          <a:schemeClr val="accent3"/>
        </a:buClr>
        <a:buSzPct val="100000"/>
        <a:buFont typeface="Georgia"/>
        <a:buChar char="▫"/>
        <a:tabLst/>
        <a:defRPr sz="1294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6pPr>
      <a:lvl7pPr marL="9182543" marR="0" indent="-1464920" algn="l" defTabSz="2888041" rtl="0" latinLnBrk="0">
        <a:lnSpc>
          <a:spcPct val="100000"/>
        </a:lnSpc>
        <a:spcBef>
          <a:spcPts val="1263"/>
        </a:spcBef>
        <a:spcAft>
          <a:spcPts val="0"/>
        </a:spcAft>
        <a:buClr>
          <a:schemeClr val="accent3"/>
        </a:buClr>
        <a:buSzPct val="100000"/>
        <a:buFont typeface="Georgia"/>
        <a:buChar char="▫"/>
        <a:tabLst/>
        <a:defRPr sz="1294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7pPr>
      <a:lvl8pPr marL="10258982" marR="0" indent="-1598094" algn="l" defTabSz="2888041" rtl="0" latinLnBrk="0">
        <a:lnSpc>
          <a:spcPct val="100000"/>
        </a:lnSpc>
        <a:spcBef>
          <a:spcPts val="1263"/>
        </a:spcBef>
        <a:spcAft>
          <a:spcPts val="0"/>
        </a:spcAft>
        <a:buClr>
          <a:schemeClr val="accent3"/>
        </a:buClr>
        <a:buSzPct val="100000"/>
        <a:buFont typeface="Georgia"/>
        <a:buChar char="◦"/>
        <a:tabLst/>
        <a:defRPr sz="1294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8pPr>
      <a:lvl9pPr marL="11321222" marR="0" indent="-1674192" algn="l" defTabSz="2888041" rtl="0" latinLnBrk="0">
        <a:lnSpc>
          <a:spcPct val="100000"/>
        </a:lnSpc>
        <a:spcBef>
          <a:spcPts val="1263"/>
        </a:spcBef>
        <a:spcAft>
          <a:spcPts val="0"/>
        </a:spcAft>
        <a:buClr>
          <a:schemeClr val="accent3"/>
        </a:buClr>
        <a:buSzPct val="100000"/>
        <a:buFont typeface="Georgia"/>
        <a:buChar char="◦"/>
        <a:tabLst/>
        <a:defRPr sz="1294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9pPr>
    </p:bodyStyle>
    <p:otherStyle>
      <a:lvl1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0" algn="r" defTabSz="42873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9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Agrupar"/>
          <p:cNvGrpSpPr>
            <a:grpSpLocks/>
          </p:cNvGrpSpPr>
          <p:nvPr/>
        </p:nvGrpSpPr>
        <p:grpSpPr bwMode="auto">
          <a:xfrm>
            <a:off x="7329885" y="1388010"/>
            <a:ext cx="22954099" cy="3480242"/>
            <a:chOff x="-9184" y="-600489"/>
            <a:chExt cx="7268541" cy="1101273"/>
          </a:xfrm>
        </p:grpSpPr>
        <p:sp>
          <p:nvSpPr>
            <p:cNvPr id="4128" name="Retângulo"/>
            <p:cNvSpPr>
              <a:spLocks noChangeArrowheads="1"/>
            </p:cNvSpPr>
            <p:nvPr/>
          </p:nvSpPr>
          <p:spPr bwMode="auto">
            <a:xfrm>
              <a:off x="206840" y="-500256"/>
              <a:ext cx="6955814" cy="539446"/>
            </a:xfrm>
            <a:prstGeom prst="rect">
              <a:avLst/>
            </a:prstGeom>
            <a:solidFill>
              <a:srgbClr val="F2F2F2"/>
            </a:solidFill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/>
            <a:lstStyle/>
            <a:p>
              <a:pPr algn="ctr" hangingPunct="0"/>
              <a:endParaRPr lang="pt-BR" sz="5685" b="1">
                <a:solidFill>
                  <a:srgbClr val="146280"/>
                </a:solidFill>
                <a:sym typeface="Arial" charset="0"/>
              </a:endParaRPr>
            </a:p>
          </p:txBody>
        </p:sp>
        <p:sp>
          <p:nvSpPr>
            <p:cNvPr id="4129" name="Sarcoidose na órbita:  relato de caso"/>
            <p:cNvSpPr txBox="1">
              <a:spLocks noChangeArrowheads="1"/>
            </p:cNvSpPr>
            <p:nvPr/>
          </p:nvSpPr>
          <p:spPr bwMode="auto">
            <a:xfrm>
              <a:off x="-9184" y="-600489"/>
              <a:ext cx="7268541" cy="1101273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pt-BR" sz="6317" b="1" dirty="0">
                  <a:solidFill>
                    <a:schemeClr val="tx1"/>
                  </a:solidFill>
                </a:rPr>
                <a:t>RELATO DE CASO</a:t>
              </a:r>
              <a:r>
                <a:rPr lang="pt-BR" sz="6317" b="1">
                  <a:solidFill>
                    <a:schemeClr val="tx1"/>
                  </a:solidFill>
                </a:rPr>
                <a:t>: DOENÇA DE COATS DIAGNOSTICADA EM PACIENTE DO SEXO FEMININO.</a:t>
              </a:r>
              <a:endParaRPr lang="pt-BR" sz="6317" dirty="0">
                <a:solidFill>
                  <a:schemeClr val="tx1"/>
                </a:solidFill>
              </a:endParaRPr>
            </a:p>
            <a:p>
              <a:pPr algn="ctr" hangingPunct="0"/>
              <a:endParaRPr lang="pt-BR" sz="6317" b="1" dirty="0">
                <a:solidFill>
                  <a:srgbClr val="146280"/>
                </a:solidFill>
                <a:sym typeface="Arial" charset="0"/>
              </a:endParaRPr>
            </a:p>
          </p:txBody>
        </p:sp>
      </p:grpSp>
      <p:sp>
        <p:nvSpPr>
          <p:cNvPr id="4098" name="L                    L     Luiza Assed de Souza, Larissa Viana Marques Neves, Martina Mansur Botelho, Ana Clara Vieira de Castro,  Ricardo Kanekadan, José Vital Filho"/>
          <p:cNvSpPr txBox="1">
            <a:spLocks noChangeArrowheads="1"/>
          </p:cNvSpPr>
          <p:nvPr/>
        </p:nvSpPr>
        <p:spPr bwMode="auto">
          <a:xfrm>
            <a:off x="8012090" y="4361332"/>
            <a:ext cx="21966498" cy="20413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144397" tIns="144397" rIns="144397" bIns="144397">
            <a:spAutoFit/>
          </a:bodyPr>
          <a:lstStyle/>
          <a:p>
            <a:pPr algn="ctr" hangingPunct="0"/>
            <a:r>
              <a:rPr lang="pt-BR" sz="3790" b="1" dirty="0">
                <a:solidFill>
                  <a:srgbClr val="404040"/>
                </a:solidFill>
                <a:sym typeface="Arial" charset="0"/>
              </a:rPr>
              <a:t>Rafaela </a:t>
            </a:r>
            <a:r>
              <a:rPr lang="pt-BR" sz="3790" b="1" dirty="0" err="1">
                <a:solidFill>
                  <a:srgbClr val="404040"/>
                </a:solidFill>
                <a:sym typeface="Arial" charset="0"/>
              </a:rPr>
              <a:t>Bacco</a:t>
            </a:r>
            <a:r>
              <a:rPr lang="pt-BR" sz="3790" b="1" dirty="0">
                <a:solidFill>
                  <a:srgbClr val="404040"/>
                </a:solidFill>
                <a:sym typeface="Arial" charset="0"/>
              </a:rPr>
              <a:t> Amade; </a:t>
            </a:r>
            <a:r>
              <a:rPr lang="pt-BR" sz="3790" b="1" dirty="0" err="1">
                <a:solidFill>
                  <a:srgbClr val="404040"/>
                </a:solidFill>
                <a:sym typeface="Arial" charset="0"/>
              </a:rPr>
              <a:t>Patr</a:t>
            </a:r>
            <a:r>
              <a:rPr lang="en-US" sz="3790" b="1" dirty="0" err="1">
                <a:solidFill>
                  <a:srgbClr val="404040"/>
                </a:solidFill>
                <a:sym typeface="Arial" charset="0"/>
              </a:rPr>
              <a:t>ícia</a:t>
            </a:r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 </a:t>
            </a:r>
            <a:r>
              <a:rPr lang="en-US" sz="3790" b="1" dirty="0" err="1">
                <a:solidFill>
                  <a:srgbClr val="404040"/>
                </a:solidFill>
                <a:sym typeface="Arial" charset="0"/>
              </a:rPr>
              <a:t>Asperti</a:t>
            </a:r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 </a:t>
            </a:r>
            <a:r>
              <a:rPr lang="en-US" sz="3790" b="1" dirty="0" err="1">
                <a:solidFill>
                  <a:srgbClr val="404040"/>
                </a:solidFill>
                <a:sym typeface="Arial" charset="0"/>
              </a:rPr>
              <a:t>Ottaiano</a:t>
            </a:r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; John </a:t>
            </a:r>
            <a:r>
              <a:rPr lang="en-US" sz="3790" b="1" dirty="0" err="1">
                <a:solidFill>
                  <a:srgbClr val="404040"/>
                </a:solidFill>
                <a:sym typeface="Arial" charset="0"/>
              </a:rPr>
              <a:t>Chii</a:t>
            </a:r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 Tyng Chao; Bruna Michelle Freire de Araujo</a:t>
            </a:r>
          </a:p>
          <a:p>
            <a:pPr algn="ctr" hangingPunct="0"/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 </a:t>
            </a:r>
            <a:r>
              <a:rPr lang="en-US" sz="3790" b="1" dirty="0" err="1">
                <a:solidFill>
                  <a:srgbClr val="404040"/>
                </a:solidFill>
                <a:sym typeface="Arial" charset="0"/>
              </a:rPr>
              <a:t>Instituição</a:t>
            </a:r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: Santa Casa de </a:t>
            </a:r>
            <a:r>
              <a:rPr lang="en-US" sz="3790" b="1" dirty="0" err="1">
                <a:solidFill>
                  <a:srgbClr val="404040"/>
                </a:solidFill>
                <a:sym typeface="Arial" charset="0"/>
              </a:rPr>
              <a:t>Misericórdia</a:t>
            </a:r>
            <a:r>
              <a:rPr lang="en-US" sz="3790" b="1" dirty="0">
                <a:solidFill>
                  <a:srgbClr val="404040"/>
                </a:solidFill>
                <a:sym typeface="Arial" charset="0"/>
              </a:rPr>
              <a:t> de São Paulo.</a:t>
            </a:r>
            <a:endParaRPr lang="pt-BR" sz="3790" b="1" dirty="0">
              <a:solidFill>
                <a:srgbClr val="404040"/>
              </a:solidFill>
              <a:sym typeface="Arial" charset="0"/>
            </a:endParaRPr>
          </a:p>
        </p:txBody>
      </p:sp>
      <p:grpSp>
        <p:nvGrpSpPr>
          <p:cNvPr id="4099" name="Agrupar"/>
          <p:cNvGrpSpPr>
            <a:grpSpLocks/>
          </p:cNvGrpSpPr>
          <p:nvPr/>
        </p:nvGrpSpPr>
        <p:grpSpPr bwMode="auto">
          <a:xfrm>
            <a:off x="1018842" y="7774783"/>
            <a:ext cx="14239941" cy="1098070"/>
            <a:chOff x="-1" y="-1"/>
            <a:chExt cx="4507959" cy="347635"/>
          </a:xfrm>
        </p:grpSpPr>
        <p:sp>
          <p:nvSpPr>
            <p:cNvPr id="4126" name="Retângulo"/>
            <p:cNvSpPr>
              <a:spLocks noChangeArrowheads="1"/>
            </p:cNvSpPr>
            <p:nvPr/>
          </p:nvSpPr>
          <p:spPr bwMode="auto">
            <a:xfrm>
              <a:off x="-1" y="-1"/>
              <a:ext cx="4449175" cy="347635"/>
            </a:xfrm>
            <a:prstGeom prst="rect">
              <a:avLst/>
            </a:prstGeom>
            <a:solidFill>
              <a:srgbClr val="146280"/>
            </a:solidFill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/>
            <a:lstStyle/>
            <a:p>
              <a:pPr hangingPunct="0"/>
              <a:endParaRPr lang="pt-BR" sz="3474" b="1">
                <a:solidFill>
                  <a:srgbClr val="FFFFFF"/>
                </a:solidFill>
                <a:latin typeface="Trebuchet MS" pitchFamily="34" charset="0"/>
                <a:sym typeface="Trebuchet MS" pitchFamily="34" charset="0"/>
              </a:endParaRPr>
            </a:p>
          </p:txBody>
        </p:sp>
        <p:sp>
          <p:nvSpPr>
            <p:cNvPr id="4127" name="INTRODUÇÃO"/>
            <p:cNvSpPr txBox="1">
              <a:spLocks noChangeArrowheads="1"/>
            </p:cNvSpPr>
            <p:nvPr/>
          </p:nvSpPr>
          <p:spPr bwMode="auto">
            <a:xfrm>
              <a:off x="58783" y="39961"/>
              <a:ext cx="4449175" cy="267710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>
              <a:spAutoFit/>
            </a:bodyPr>
            <a:lstStyle/>
            <a:p>
              <a:pPr hangingPunct="0"/>
              <a:r>
                <a:rPr lang="pt-BR" sz="3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itchFamily="34" charset="0"/>
                </a:rPr>
                <a:t>INTRODUÇÃO</a:t>
              </a:r>
            </a:p>
          </p:txBody>
        </p:sp>
      </p:grpSp>
      <p:sp>
        <p:nvSpPr>
          <p:cNvPr id="4100" name="A sarcoidose é uma doença inflamatória multissistêmica, crônica e granulomatosa de etiologia desconhecida que afeta o sistema respiratório, a pele e os olhos. Caracteriza-se por granulomas não caseosos e é mais comum em pessoas de origem afro-caribenha, "/>
          <p:cNvSpPr txBox="1">
            <a:spLocks noChangeArrowheads="1"/>
          </p:cNvSpPr>
          <p:nvPr/>
        </p:nvSpPr>
        <p:spPr bwMode="auto">
          <a:xfrm>
            <a:off x="901013" y="8706133"/>
            <a:ext cx="14289908" cy="88939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144397" tIns="144397" rIns="144397" bIns="144397">
            <a:spAutoFit/>
          </a:bodyPr>
          <a:lstStyle/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Descrita pela primeira vez em 1908 por George Coats², a Doença de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congênita, idiopática e não hereditária² ³ *. Compreende uma desordem vascular retiniana que leva a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telangiectasias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exsudação intensa² ³; afetando, em maior proporção, pacientes jovens do sexo masculino na primeira década de vida e é, majoritariamente, unilateral.¹ ³ * </a:t>
            </a:r>
          </a:p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diagnostico pode ser suspeitado na infância  devido aos principais achados clínicos: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leucocoria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diminuição da acuidade visual unilateral e estrabismo³; o que a torna um diagnóstico diferencial de retinoblastoma² ³. Em casos mais avançados pode-se observar achados de segmento anterior como edema de córnea, exsudatos no humor aquoso ou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neovasos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íris.²</a:t>
            </a:r>
          </a:p>
          <a:p>
            <a:pPr algn="just" hangingPunct="0"/>
            <a:endParaRPr lang="pt-BR" sz="3900" dirty="0">
              <a:solidFill>
                <a:srgbClr val="404040"/>
              </a:solidFill>
              <a:sym typeface="Arial" charset="0"/>
            </a:endParaRPr>
          </a:p>
        </p:txBody>
      </p:sp>
      <p:grpSp>
        <p:nvGrpSpPr>
          <p:cNvPr id="4101" name="Agrupar"/>
          <p:cNvGrpSpPr>
            <a:grpSpLocks/>
          </p:cNvGrpSpPr>
          <p:nvPr/>
        </p:nvGrpSpPr>
        <p:grpSpPr bwMode="auto">
          <a:xfrm>
            <a:off x="904740" y="17831572"/>
            <a:ext cx="14354043" cy="1098070"/>
            <a:chOff x="-1" y="-1"/>
            <a:chExt cx="4544841" cy="371301"/>
          </a:xfrm>
        </p:grpSpPr>
        <p:sp>
          <p:nvSpPr>
            <p:cNvPr id="4124" name="Retângulo"/>
            <p:cNvSpPr>
              <a:spLocks noChangeArrowheads="1"/>
            </p:cNvSpPr>
            <p:nvPr/>
          </p:nvSpPr>
          <p:spPr bwMode="auto">
            <a:xfrm>
              <a:off x="-1" y="-1"/>
              <a:ext cx="4500481" cy="371301"/>
            </a:xfrm>
            <a:prstGeom prst="rect">
              <a:avLst/>
            </a:prstGeom>
            <a:solidFill>
              <a:srgbClr val="146280"/>
            </a:solidFill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/>
            <a:lstStyle/>
            <a:p>
              <a:pPr hangingPunct="0"/>
              <a:endParaRPr lang="pt-BR" sz="3474" b="1">
                <a:solidFill>
                  <a:srgbClr val="FFFFFF"/>
                </a:solidFill>
                <a:latin typeface="Trebuchet MS" pitchFamily="34" charset="0"/>
                <a:sym typeface="Trebuchet MS" pitchFamily="34" charset="0"/>
              </a:endParaRPr>
            </a:p>
          </p:txBody>
        </p:sp>
        <p:sp>
          <p:nvSpPr>
            <p:cNvPr id="4125" name="RELATO DE CASO"/>
            <p:cNvSpPr txBox="1">
              <a:spLocks noChangeArrowheads="1"/>
            </p:cNvSpPr>
            <p:nvPr/>
          </p:nvSpPr>
          <p:spPr bwMode="auto">
            <a:xfrm>
              <a:off x="44121" y="36687"/>
              <a:ext cx="4500719" cy="279387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>
              <a:spAutoFit/>
            </a:bodyPr>
            <a:lstStyle/>
            <a:p>
              <a:pPr hangingPunct="0"/>
              <a:r>
                <a:rPr lang="pt-BR" sz="3474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itchFamily="34" charset="0"/>
                </a:rPr>
                <a:t>RELATO DE CASO</a:t>
              </a:r>
            </a:p>
          </p:txBody>
        </p:sp>
      </p:grpSp>
      <p:sp>
        <p:nvSpPr>
          <p:cNvPr id="4103" name="Ao exame oftalmológico apresentava lesão nodular NA topografia de saco lacrimal DO olho direito, associado a edema palpebral superior (fig 1). No olho esquerdo não havia nenhuma alteração. COLOCAR NA ECTOSCOPIA NA TABELA…"/>
          <p:cNvSpPr txBox="1">
            <a:spLocks noChangeArrowheads="1"/>
          </p:cNvSpPr>
          <p:nvPr/>
        </p:nvSpPr>
        <p:spPr bwMode="auto">
          <a:xfrm>
            <a:off x="783189" y="18850046"/>
            <a:ext cx="14289904" cy="224361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144397" tIns="144397" rIns="144397" bIns="144397">
            <a:spAutoFit/>
          </a:bodyPr>
          <a:lstStyle/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Paciente, 10 anos, feminino, comparece ao ambulatório de retina da Santa Casa de São Paulo e refere baixa da acuidade visual do olho esquerdo há 6 meses, principalmente com dificuldade para enxergar de longe na escola. Fazia acompanhamento oftalmológico anual devido a diagnóstico – desde os 8 meses de idade – de Diabetes Melito tipo 1. Ao final de 2017, em uma consulta anual de rotina com oftalmologista foi encaminhada a serviço especializado de referencia por alteração ao exame de fundoscopia.</a:t>
            </a:r>
          </a:p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Paciente não apresentava demais comorbidades e faz uso de insulina; não referindo procedimentos oftalmológicos prévios, bem como doenças oftalmológicas prévias na família.</a:t>
            </a:r>
          </a:p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exame clínico apresentava reflexos vermelho, direto e consensual presentes em ambos os olhos e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Hirschberg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simétrico.</a:t>
            </a:r>
          </a:p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Referia, com a melhor correção, acuidade visual de 20/20 no olho direito e 20/40 no olho esquerdo e à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biomicroscopia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lâmpada de fenda não foram identificadas alterações em ambos os olhos. A fundoscopia do olho direito não apresentava nada digno de nota e no olho esquerdo observou-se exsudatos em região nasal ao disco óptico, adjacentes as arcadas temporal superior e inferior e intensa exsudação periférica temporal, assim como alterações vasculares periféricas como aumento de tortuosidade de vasos.</a:t>
            </a:r>
          </a:p>
          <a:p>
            <a:pPr algn="just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Foram realizados OCT e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Retinografia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confirmando a hipótese diagnóstica de Doença de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Programou-se tratamento com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fotocoagulação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laser, porém não houve colaboração da paciente em 3 tentativas. Foi realizado, portanto, procedimento sob sedação. Um mês após o procedimento a paciente foi reavaliada, mantendo acuidade visual de 20/20 no olho direito e  20/40 no olho esquerdo e mantiveram-se as características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fundoscópicas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olho esquerdo. A paciente encontra-se, atualmente, em acompanhamento regular em nosso ambulatório de retina. </a:t>
            </a:r>
          </a:p>
          <a:p>
            <a:pPr algn="just" hangingPunct="0"/>
            <a:endParaRPr lang="pt-BR" sz="3900" dirty="0">
              <a:solidFill>
                <a:schemeClr val="tx1"/>
              </a:solidFill>
              <a:sym typeface="Arial" charset="0"/>
            </a:endParaRPr>
          </a:p>
        </p:txBody>
      </p:sp>
      <p:pic>
        <p:nvPicPr>
          <p:cNvPr id="4105" name="santa-casa-logo.gif" descr="santa-casa-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4952" y="242190"/>
            <a:ext cx="6533246" cy="740568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50" name="COLOCAR AO LADO DE CADA NOME O NÚMERO SOBRESCRITO EX: numero 1 para luiza, larissa, martina e Ana , 2 para o Dr Ricardo e 3 para o Dr Vital…"/>
          <p:cNvSpPr txBox="1"/>
          <p:nvPr/>
        </p:nvSpPr>
        <p:spPr>
          <a:xfrm>
            <a:off x="7329885" y="5906502"/>
            <a:ext cx="27747485" cy="874851"/>
          </a:xfrm>
          <a:prstGeom prst="rect">
            <a:avLst/>
          </a:prstGeom>
          <a:ln w="12700">
            <a:miter lim="400000"/>
          </a:ln>
          <a:extLst/>
        </p:spPr>
        <p:txBody>
          <a:bodyPr lIns="144397" tIns="144397" rIns="144397" bIns="144397">
            <a:spAutoFit/>
          </a:bodyPr>
          <a:lstStyle/>
          <a:p>
            <a:pPr hangingPunct="0"/>
            <a:endParaRPr lang="pt-BR" sz="3790" dirty="0">
              <a:solidFill>
                <a:srgbClr val="D71A16"/>
              </a:solidFill>
              <a:latin typeface="Georgia" pitchFamily="18" charset="0"/>
              <a:ea typeface="Georgia" pitchFamily="18" charset="0"/>
              <a:cs typeface="Arial" charset="0"/>
            </a:endParaRPr>
          </a:p>
        </p:txBody>
      </p:sp>
      <p:sp>
        <p:nvSpPr>
          <p:cNvPr id="57" name="Retângulo 56"/>
          <p:cNvSpPr/>
          <p:nvPr/>
        </p:nvSpPr>
        <p:spPr>
          <a:xfrm>
            <a:off x="15819913" y="35047086"/>
            <a:ext cx="15242142" cy="954833"/>
          </a:xfrm>
          <a:prstGeom prst="rect">
            <a:avLst/>
          </a:prstGeom>
          <a:solidFill>
            <a:srgbClr val="1462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hangingPunct="0"/>
            <a:r>
              <a:rPr lang="pt-BR" sz="3790" b="1" dirty="0">
                <a:solidFill>
                  <a:srgbClr val="FFFFFF"/>
                </a:solidFill>
                <a:latin typeface="Arial" charset="0"/>
                <a:cs typeface="Arial" charset="0"/>
              </a:rPr>
              <a:t>Referências Bibliográficas</a:t>
            </a:r>
          </a:p>
        </p:txBody>
      </p:sp>
      <p:sp>
        <p:nvSpPr>
          <p:cNvPr id="4116" name="Text Box 37"/>
          <p:cNvSpPr txBox="1">
            <a:spLocks noChangeArrowheads="1"/>
          </p:cNvSpPr>
          <p:nvPr/>
        </p:nvSpPr>
        <p:spPr bwMode="auto">
          <a:xfrm>
            <a:off x="15839604" y="36071014"/>
            <a:ext cx="15277665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Silva, V.B.;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Spirandeli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P.H.; Faria, J.M.L.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Vasculopatia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retiniana exsudativa tipo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associada a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retinose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pigmentar – ocorrência familiar.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Oftalmol. 2002; 65: 563-6</a:t>
            </a:r>
          </a:p>
          <a:p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Pitcher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J.D.;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Regillo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C.D.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diagnose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Review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Ophtalmology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2013.</a:t>
            </a:r>
          </a:p>
          <a:p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Marback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E.F.; Andrade, I.F.; Oliveira, H.M.C.; Junior, A.G.;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Marback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R.L.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profile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referred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ocular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oncology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servisse. Ver </a:t>
            </a:r>
            <a:r>
              <a:rPr lang="pt-BR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</a:t>
            </a: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Oftalmol. 2007; 66 (6): 394-8.</a:t>
            </a:r>
          </a:p>
          <a:p>
            <a:endParaRPr lang="pt-BR" sz="3500" dirty="0"/>
          </a:p>
        </p:txBody>
      </p:sp>
      <p:sp>
        <p:nvSpPr>
          <p:cNvPr id="4118" name="Text Box 36"/>
          <p:cNvSpPr txBox="1">
            <a:spLocks noChangeArrowheads="1"/>
          </p:cNvSpPr>
          <p:nvPr/>
        </p:nvSpPr>
        <p:spPr bwMode="auto">
          <a:xfrm>
            <a:off x="1418375" y="19554614"/>
            <a:ext cx="184731" cy="426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888041"/>
            <a:endParaRPr lang="pt-BR" sz="27146"/>
          </a:p>
        </p:txBody>
      </p:sp>
      <p:grpSp>
        <p:nvGrpSpPr>
          <p:cNvPr id="4134" name="Agrupar"/>
          <p:cNvGrpSpPr>
            <a:grpSpLocks/>
          </p:cNvGrpSpPr>
          <p:nvPr/>
        </p:nvGrpSpPr>
        <p:grpSpPr bwMode="auto">
          <a:xfrm>
            <a:off x="16000417" y="26099996"/>
            <a:ext cx="15192949" cy="1198345"/>
            <a:chOff x="-1" y="-1"/>
            <a:chExt cx="4809720" cy="377883"/>
          </a:xfrm>
        </p:grpSpPr>
        <p:sp>
          <p:nvSpPr>
            <p:cNvPr id="4135" name="Retângulo"/>
            <p:cNvSpPr>
              <a:spLocks noChangeArrowheads="1"/>
            </p:cNvSpPr>
            <p:nvPr/>
          </p:nvSpPr>
          <p:spPr bwMode="auto">
            <a:xfrm>
              <a:off x="-1" y="-1"/>
              <a:ext cx="4768284" cy="377883"/>
            </a:xfrm>
            <a:prstGeom prst="rect">
              <a:avLst/>
            </a:prstGeom>
            <a:solidFill>
              <a:srgbClr val="146280"/>
            </a:solidFill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/>
            <a:lstStyle/>
            <a:p>
              <a:pPr hangingPunct="0"/>
              <a:endParaRPr lang="pt-BR" sz="3474" b="1">
                <a:solidFill>
                  <a:srgbClr val="FFFFFF"/>
                </a:solidFill>
                <a:latin typeface="Trebuchet MS" pitchFamily="34" charset="0"/>
                <a:sym typeface="Trebuchet MS" pitchFamily="34" charset="0"/>
              </a:endParaRPr>
            </a:p>
          </p:txBody>
        </p:sp>
        <p:sp>
          <p:nvSpPr>
            <p:cNvPr id="4136" name="DISCUSSÃO"/>
            <p:cNvSpPr txBox="1">
              <a:spLocks noChangeArrowheads="1"/>
            </p:cNvSpPr>
            <p:nvPr/>
          </p:nvSpPr>
          <p:spPr bwMode="auto">
            <a:xfrm>
              <a:off x="41437" y="26188"/>
              <a:ext cx="4768282" cy="260547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>
              <a:spAutoFit/>
            </a:bodyPr>
            <a:lstStyle/>
            <a:p>
              <a:pPr hangingPunct="0"/>
              <a:r>
                <a:rPr lang="pt-BR" sz="3474" b="1" dirty="0">
                  <a:solidFill>
                    <a:srgbClr val="FFFFFF"/>
                  </a:solidFill>
                  <a:latin typeface="Trebuchet MS" pitchFamily="34" charset="0"/>
                  <a:sym typeface="Trebuchet MS" pitchFamily="34" charset="0"/>
                </a:rPr>
                <a:t>DISCUSSÃO</a:t>
              </a:r>
            </a:p>
          </p:txBody>
        </p:sp>
      </p:grp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15939879" y="27460756"/>
            <a:ext cx="15062061" cy="806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defTabSz="2888041"/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etiologia da Doença de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não é totalmente elucidada, no entanto, acredita-se que haja relação com o gene NDP ² ³, responsável por alterações retinianas. A evolução natural da doença caracteriza-se  por mal formação de vasos que permitem a passagem de lipoproteínas para a retina, com consequente acumulo e, eventualmente, descolamento exsudativo da retina³. O tratamento consiste em destruir as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telangiectasias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facilitando a resolução dos exsudatos. Dentre os diversos procedimentos há a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fotocoagulação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laser ² ³ – modalidade de escolha em casos iniciais a moderados. No entanto pode-se optar por crioterapia, drenagem de fluido sub retiniano ³ e injeções </a:t>
            </a:r>
            <a:r>
              <a:rPr lang="pt-BR" sz="4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</a:t>
            </a:r>
            <a:r>
              <a:rPr lang="pt-B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vítreas de triancinolona.</a:t>
            </a:r>
          </a:p>
          <a:p>
            <a:pPr algn="just" defTabSz="2888041"/>
            <a:endParaRPr lang="pt-BR" sz="3800" b="1" dirty="0"/>
          </a:p>
        </p:txBody>
      </p:sp>
      <p:sp>
        <p:nvSpPr>
          <p:cNvPr id="40" name="Retângulo 39"/>
          <p:cNvSpPr/>
          <p:nvPr/>
        </p:nvSpPr>
        <p:spPr>
          <a:xfrm>
            <a:off x="15939879" y="8643632"/>
            <a:ext cx="14894523" cy="1738726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6" name="Agrupar"/>
          <p:cNvGrpSpPr>
            <a:grpSpLocks/>
          </p:cNvGrpSpPr>
          <p:nvPr/>
        </p:nvGrpSpPr>
        <p:grpSpPr bwMode="auto">
          <a:xfrm>
            <a:off x="16016605" y="7771289"/>
            <a:ext cx="15007164" cy="1098070"/>
            <a:chOff x="-1" y="-1"/>
            <a:chExt cx="4507959" cy="347635"/>
          </a:xfrm>
        </p:grpSpPr>
        <p:sp>
          <p:nvSpPr>
            <p:cNvPr id="37" name="Retângulo"/>
            <p:cNvSpPr>
              <a:spLocks noChangeArrowheads="1"/>
            </p:cNvSpPr>
            <p:nvPr/>
          </p:nvSpPr>
          <p:spPr bwMode="auto">
            <a:xfrm>
              <a:off x="-1" y="-1"/>
              <a:ext cx="4449175" cy="347635"/>
            </a:xfrm>
            <a:prstGeom prst="rect">
              <a:avLst/>
            </a:prstGeom>
            <a:solidFill>
              <a:srgbClr val="146280"/>
            </a:solidFill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/>
            <a:lstStyle/>
            <a:p>
              <a:pPr hangingPunct="0"/>
              <a:endParaRPr lang="pt-BR" sz="3474" b="1">
                <a:solidFill>
                  <a:srgbClr val="FFFFFF"/>
                </a:solidFill>
                <a:latin typeface="Trebuchet MS" pitchFamily="34" charset="0"/>
                <a:sym typeface="Trebuchet MS" pitchFamily="34" charset="0"/>
              </a:endParaRPr>
            </a:p>
          </p:txBody>
        </p:sp>
        <p:sp>
          <p:nvSpPr>
            <p:cNvPr id="38" name="INTRODUÇÃO"/>
            <p:cNvSpPr txBox="1">
              <a:spLocks noChangeArrowheads="1"/>
            </p:cNvSpPr>
            <p:nvPr/>
          </p:nvSpPr>
          <p:spPr bwMode="auto">
            <a:xfrm>
              <a:off x="58783" y="39961"/>
              <a:ext cx="4449175" cy="267710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144397" tIns="144397" rIns="144397" bIns="144397" anchor="ctr">
              <a:spAutoFit/>
            </a:bodyPr>
            <a:lstStyle/>
            <a:p>
              <a:pPr hangingPunct="0"/>
              <a:r>
                <a:rPr lang="pt-BR" sz="3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itchFamily="34" charset="0"/>
                </a:rPr>
                <a:t>FIGURAS, TABELAS, GR</a:t>
              </a:r>
              <a:r>
                <a:rPr lang="en-US" sz="3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itchFamily="34" charset="0"/>
                </a:rPr>
                <a:t>ÁFICOS</a:t>
              </a:r>
              <a:endParaRPr lang="pt-BR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Trebuchet MS" pitchFamily="34" charset="0"/>
              </a:endParaRPr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801FA056-E54A-4117-9A41-8D59028250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4059" y="8812223"/>
            <a:ext cx="10884015" cy="802840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EFDA915-E235-438F-9B12-621271CB43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0526" y="16705208"/>
            <a:ext cx="9451064" cy="932569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0849282-0EDE-4DFC-B33A-22FA918577A5}"/>
              </a:ext>
            </a:extLst>
          </p:cNvPr>
          <p:cNvSpPr txBox="1"/>
          <p:nvPr/>
        </p:nvSpPr>
        <p:spPr>
          <a:xfrm>
            <a:off x="16328687" y="22851777"/>
            <a:ext cx="4956493" cy="25545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135745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sz="400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Georgia"/>
              </a:rPr>
              <a:t>Figuras 1 e 2: </a:t>
            </a:r>
            <a:r>
              <a:rPr lang="pt-BR" sz="400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Georgia"/>
              </a:rPr>
              <a:t>retinografia</a:t>
            </a:r>
            <a:r>
              <a:rPr lang="pt-BR" sz="400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Georgia"/>
              </a:rPr>
              <a:t> do OE mostrando áreas de  intensa exsudação.</a:t>
            </a:r>
            <a:endParaRPr kumimoji="0" lang="pt-BR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Georgia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Urbano">
  <a:themeElements>
    <a:clrScheme name="Urban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Urbano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35745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35745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Urbano">
  <a:themeElements>
    <a:clrScheme name="Urban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Urbano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35745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35745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749</Words>
  <Application>Microsoft Office PowerPoint</Application>
  <PresentationFormat>Personalizar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Georgia</vt:lpstr>
      <vt:lpstr>Trebuchet MS</vt:lpstr>
      <vt:lpstr>Urbano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Rafaela Amade</cp:lastModifiedBy>
  <cp:revision>74</cp:revision>
  <dcterms:modified xsi:type="dcterms:W3CDTF">2019-01-10T22:41:13Z</dcterms:modified>
</cp:coreProperties>
</file>